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7" r:id="rId4"/>
    <p:sldId id="315" r:id="rId5"/>
    <p:sldId id="316" r:id="rId6"/>
    <p:sldId id="318" r:id="rId7"/>
    <p:sldId id="325" r:id="rId8"/>
    <p:sldId id="327" r:id="rId9"/>
    <p:sldId id="330" r:id="rId10"/>
    <p:sldId id="331" r:id="rId11"/>
    <p:sldId id="332" r:id="rId12"/>
    <p:sldId id="334" r:id="rId13"/>
    <p:sldId id="33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158" autoAdjust="0"/>
    <p:restoredTop sz="94660"/>
  </p:normalViewPr>
  <p:slideViewPr>
    <p:cSldViewPr>
      <p:cViewPr varScale="1">
        <p:scale>
          <a:sx n="60" d="100"/>
          <a:sy n="60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357321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70C0"/>
                </a:solidFill>
              </a:rPr>
              <a:t>Лекция </a:t>
            </a:r>
            <a:r>
              <a:rPr lang="en-GB" b="1" dirty="0" smtClean="0">
                <a:solidFill>
                  <a:srgbClr val="0070C0"/>
                </a:solidFill>
              </a:rPr>
              <a:t>8</a:t>
            </a:r>
            <a:r>
              <a:rPr lang="kk-KZ" b="1" dirty="0" smtClean="0">
                <a:solidFill>
                  <a:srgbClr val="0070C0"/>
                </a:solidFill>
              </a:rPr>
              <a:t>.</a:t>
            </a:r>
            <a:r>
              <a:rPr lang="kk-KZ" dirty="0" smtClean="0">
                <a:solidFill>
                  <a:srgbClr val="0070C0"/>
                </a:solidFill>
              </a:rPr>
              <a:t> </a:t>
            </a:r>
            <a:r>
              <a:rPr lang="kk-KZ" b="1" dirty="0" smtClean="0">
                <a:solidFill>
                  <a:srgbClr val="0070C0"/>
                </a:solidFill>
              </a:rPr>
              <a:t>Культура и </a:t>
            </a:r>
            <a:r>
              <a:rPr lang="kk-KZ" b="1" dirty="0" smtClean="0">
                <a:solidFill>
                  <a:srgbClr val="0070C0"/>
                </a:solidFill>
              </a:rPr>
              <a:t>физическое, психическое  </a:t>
            </a:r>
            <a:r>
              <a:rPr lang="kk-KZ" b="1" dirty="0" smtClean="0">
                <a:solidFill>
                  <a:srgbClr val="0070C0"/>
                </a:solidFill>
              </a:rPr>
              <a:t>здоровье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BOSS\Desktop\Воспитание-культуры-здоровья-студентов-в-процессе-языкового-обучения-400x2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500306"/>
            <a:ext cx="5929354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>Данные исследования основных психических расстройств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357166"/>
            <a:ext cx="5111750" cy="6072230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Депрессия</a:t>
            </a:r>
          </a:p>
          <a:p>
            <a:endParaRPr lang="ru-RU" dirty="0" smtClean="0"/>
          </a:p>
          <a:p>
            <a:r>
              <a:rPr lang="ru-RU" sz="3600" dirty="0" smtClean="0"/>
              <a:t>Исторически вопросы, касающиеся утрат личного и социального характера, потери социально-ролевого статуса и внезапного изменения окружающих условий, связывались с подавленным состоянием, раздражением и острой меланхолией (</a:t>
            </a:r>
            <a:r>
              <a:rPr lang="en-US" sz="3600" dirty="0" smtClean="0"/>
              <a:t>Jackson</a:t>
            </a:r>
            <a:r>
              <a:rPr lang="ru-RU" sz="3600" dirty="0" smtClean="0"/>
              <a:t>, 1986). </a:t>
            </a:r>
          </a:p>
          <a:p>
            <a:r>
              <a:rPr lang="ru-RU" sz="3600" dirty="0" smtClean="0"/>
              <a:t>Тем не менее </a:t>
            </a:r>
            <a:r>
              <a:rPr lang="ru-RU" sz="3600" dirty="0" err="1" smtClean="0"/>
              <a:t>кросс-культурным</a:t>
            </a:r>
            <a:r>
              <a:rPr lang="ru-RU" sz="3600" dirty="0" smtClean="0"/>
              <a:t> исследованиям депрессии препятствовали концептуальные и методологические разногласия исследователей.</a:t>
            </a:r>
          </a:p>
          <a:p>
            <a:r>
              <a:rPr lang="ru-RU" sz="3600" dirty="0" smtClean="0"/>
              <a:t>Кросс-культурная литература по вопросам депрессии славилась замечаниями, несущими отпечаток националистических ценностных ориентации колониальных исследователей. </a:t>
            </a:r>
          </a:p>
          <a:p>
            <a:r>
              <a:rPr lang="ru-RU" sz="3600" dirty="0" smtClean="0"/>
              <a:t>Так, </a:t>
            </a:r>
            <a:r>
              <a:rPr lang="ru-RU" sz="3600" dirty="0" err="1" smtClean="0"/>
              <a:t>Каротерс</a:t>
            </a:r>
            <a:r>
              <a:rPr lang="ru-RU" sz="3600" dirty="0" smtClean="0"/>
              <a:t> писал, что уроженцы Африки не способны испытывать депрессию, поскольку размер лобной доли головного мозга у них гораздо меньше, а следовательно, по сравнению с представителями западных культур, они неполноценны.</a:t>
            </a:r>
          </a:p>
          <a:p>
            <a:endParaRPr lang="ru-RU" dirty="0"/>
          </a:p>
        </p:txBody>
      </p:sp>
      <p:pic>
        <p:nvPicPr>
          <p:cNvPr id="3075" name="Picture 3" descr="C:\Users\BOSS\Desktop\82556832.jpg.120x110_q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3071834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Шизофрения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1"/>
            <a:ext cx="8229600" cy="3643338"/>
          </a:xfrm>
        </p:spPr>
        <p:txBody>
          <a:bodyPr>
            <a:normAutofit fontScale="47500" lnSpcReduction="20000"/>
          </a:bodyPr>
          <a:lstStyle/>
          <a:p>
            <a:r>
              <a:rPr lang="ru-RU" sz="3800" dirty="0" smtClean="0"/>
              <a:t>Шизофрения — понятие, которое включает комплекс симптомов, в значительной мере снижающих социальную адекватность индивида, в том числе расстройства мышления, восприятия, внимания, двигательные нарушения и аффективные симптомы.</a:t>
            </a:r>
          </a:p>
          <a:p>
            <a:r>
              <a:rPr lang="ru-RU" sz="3800" dirty="0" smtClean="0"/>
              <a:t>Исходное понятие </a:t>
            </a:r>
            <a:r>
              <a:rPr lang="en-US" sz="3800" i="1" dirty="0" smtClean="0"/>
              <a:t>dementia praecox </a:t>
            </a:r>
            <a:r>
              <a:rPr lang="ru-RU" sz="3800" dirty="0" err="1" smtClean="0"/>
              <a:t>Крепелина</a:t>
            </a:r>
            <a:r>
              <a:rPr lang="ru-RU" sz="3800" dirty="0" smtClean="0"/>
              <a:t> (</a:t>
            </a:r>
            <a:r>
              <a:rPr lang="en-US" sz="3800" dirty="0" err="1" smtClean="0"/>
              <a:t>Kraepelin</a:t>
            </a:r>
            <a:r>
              <a:rPr lang="ru-RU" sz="3800" dirty="0" smtClean="0"/>
              <a:t>, 1904) означает раннее начало </a:t>
            </a:r>
            <a:r>
              <a:rPr lang="ru-RU" sz="3800" i="1" dirty="0" smtClean="0"/>
              <a:t>(</a:t>
            </a:r>
            <a:r>
              <a:rPr lang="en-US" sz="3800" i="1" dirty="0" smtClean="0"/>
              <a:t>praecox</a:t>
            </a:r>
            <a:r>
              <a:rPr lang="ru-RU" sz="3800" i="1" dirty="0" smtClean="0"/>
              <a:t>) </a:t>
            </a:r>
            <a:r>
              <a:rPr lang="ru-RU" sz="3800" dirty="0" smtClean="0"/>
              <a:t>и прогрессирующее расстройство интеллекта </a:t>
            </a:r>
            <a:r>
              <a:rPr lang="ru-RU" sz="3800" i="1" dirty="0" smtClean="0"/>
              <a:t>(</a:t>
            </a:r>
            <a:r>
              <a:rPr lang="en-US" sz="3800" i="1" dirty="0" smtClean="0"/>
              <a:t>dementia</a:t>
            </a:r>
            <a:r>
              <a:rPr lang="ru-RU" sz="3800" i="1" dirty="0" smtClean="0"/>
              <a:t>). </a:t>
            </a:r>
          </a:p>
          <a:p>
            <a:r>
              <a:rPr lang="ru-RU" sz="3800" dirty="0" smtClean="0"/>
              <a:t>Позднее </a:t>
            </a:r>
            <a:r>
              <a:rPr lang="ru-RU" sz="3800" dirty="0" err="1" smtClean="0"/>
              <a:t>Блейлер</a:t>
            </a:r>
            <a:r>
              <a:rPr lang="ru-RU" sz="3800" dirty="0" smtClean="0"/>
              <a:t> (</a:t>
            </a:r>
            <a:r>
              <a:rPr lang="en-US" sz="3800" dirty="0" err="1" smtClean="0"/>
              <a:t>Bleuler</a:t>
            </a:r>
            <a:r>
              <a:rPr lang="ru-RU" sz="3800" dirty="0" smtClean="0"/>
              <a:t>, 1902) вводит термин «шизофрения». </a:t>
            </a:r>
          </a:p>
          <a:p>
            <a:r>
              <a:rPr lang="ru-RU" sz="3800" dirty="0" smtClean="0"/>
              <a:t>В противоположность </a:t>
            </a:r>
            <a:r>
              <a:rPr lang="ru-RU" sz="3800" dirty="0" err="1" smtClean="0"/>
              <a:t>Крепелину</a:t>
            </a:r>
            <a:r>
              <a:rPr lang="ru-RU" sz="3800" dirty="0" smtClean="0"/>
              <a:t>, он полагает, что данное заболевание не обязательно характеризуется ранним началом, за которым следует прогрессирующая деградация, требующая пожизненной госпитализации. </a:t>
            </a:r>
          </a:p>
          <a:p>
            <a:r>
              <a:rPr lang="ru-RU" sz="3800" dirty="0" smtClean="0"/>
              <a:t>Поскольку последние 30 лет психиатрические больные все чаще находятся вне лечебных учреждений, представление о том, что страдающие шизофренией нуждаются в обязательном помещении в лечебное учреждение, устарело.</a:t>
            </a:r>
          </a:p>
          <a:p>
            <a:endParaRPr lang="ru-RU" dirty="0"/>
          </a:p>
        </p:txBody>
      </p:sp>
      <p:pic>
        <p:nvPicPr>
          <p:cNvPr id="5122" name="Picture 2" descr="C:\Users\BOSS\Desktop\us_boxoffice_2009-03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4786322"/>
            <a:ext cx="3714776" cy="1619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Исследования показали, что уровень распространенности шизофрении по отношению к общей численности населения США в 1,3 </a:t>
            </a:r>
            <a:r>
              <a:rPr lang="ru-RU" i="1" dirty="0" smtClean="0"/>
              <a:t>%, </a:t>
            </a:r>
            <a:r>
              <a:rPr lang="ru-RU" dirty="0" smtClean="0"/>
              <a:t>при этом наибольшее количество случаев шизофрении приходится на возрастную группу 18-29-летних, связь распространенности с половой принадлежностью не выявлена. </a:t>
            </a:r>
          </a:p>
          <a:p>
            <a:r>
              <a:rPr lang="ru-RU" dirty="0" smtClean="0"/>
              <a:t>Шизофренические расстройства встречаются в 2-3 раза чаще среди тех, кто никогда не состоял в браке (2,1%) и был разведен или расстался со своим партнером (2,9%), чем среди тех, кто состоит в браке (1,0%) или овдовел (0,7%). </a:t>
            </a:r>
          </a:p>
          <a:p>
            <a:r>
              <a:rPr lang="ru-RU" dirty="0" smtClean="0"/>
              <a:t>Среди тех, кому был поставлен диагноз шизофрения, больше безработных, чем среди здоровых. </a:t>
            </a:r>
          </a:p>
          <a:p>
            <a:r>
              <a:rPr lang="ru-RU" dirty="0" smtClean="0"/>
              <a:t>В США шизофрения встречается почти в 5 раз чаще среди тех, кто имеет низкий социально-экономический статус, чем среди тех, кто находится на вершине общественной лестницы. </a:t>
            </a:r>
          </a:p>
          <a:p>
            <a:r>
              <a:rPr lang="ru-RU" dirty="0" smtClean="0"/>
              <a:t>Что касается расово-этнической принадлежности, то коэффициент распространенности среди чернокожих (2,1%) значительно выше, чем среди белых англосаксонского (1,45 %) и латиноамериканского (0,8 %) происхождения.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BOSS\Desktop\Новая папка\imgpreview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928670"/>
            <a:ext cx="6072230" cy="3887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9"/>
            <a:ext cx="8229600" cy="65722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Кросс-культурная психология может внести вклад в такое понимание здоровья– это изучение общих и традиционных видов деятельности, связанных со здоровьем определенной культурной группы, убеждений о здоровье (что такое здоровье) и ценностных установок (важность здоровья), а также фактического поведения, связанного со здоровьем индивидов.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 этом двухуровневом подходе к здоровью целесообразно изучить и культурный и индивидуальный уровни с помощью антропологических и психологических методов. </a:t>
            </a:r>
          </a:p>
          <a:p>
            <a:r>
              <a:rPr lang="ru-RU" dirty="0" smtClean="0"/>
              <a:t>Одна из схем, отражающих взаимовлияния поведения, связанного со здоровьем, и культурного контекста показана на рис. 1.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Структура для исследования связей между культурными и индивидуальными уровнями феноменов здоровья (по </a:t>
            </a:r>
            <a:r>
              <a:rPr lang="ru-RU" sz="2400" b="1" dirty="0" err="1" smtClean="0"/>
              <a:t>Berry</a:t>
            </a:r>
            <a:r>
              <a:rPr lang="ru-RU" sz="2400" b="1" dirty="0" smtClean="0"/>
              <a:t>)</a:t>
            </a:r>
            <a:endParaRPr lang="ru-RU" sz="2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16887"/>
          <a:ext cx="8229600" cy="3540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49804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Уровни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анализа</a:t>
                      </a:r>
                      <a:endParaRPr lang="ru-RU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Категории феноменов здоровья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8735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Когнитивный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Эмоциональный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Поведенческий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Социальный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47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</a:rPr>
                        <a:t>Сообщество (культурный)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Концепции и определения здоровья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Нормы и ценности здоровья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Здоровый образ жизни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Роли 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институты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здоровья</a:t>
                      </a:r>
                    </a:p>
                  </a:txBody>
                  <a:tcPr marL="68580" marR="68580" marT="0" marB="0"/>
                </a:tc>
              </a:tr>
              <a:tr h="4543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747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Индивид (психологический)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Знания и убеждения о здоровье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Установки по отношению к здоровью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Поведение, связанное со здоровьем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Межличностные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отношения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774700"/>
          </a:xfrm>
        </p:spPr>
        <p:txBody>
          <a:bodyPr/>
          <a:lstStyle/>
          <a:p>
            <a:r>
              <a:rPr lang="ru-RU" sz="2000" b="1" i="1" smtClean="0"/>
              <a:t/>
            </a:r>
            <a:br>
              <a:rPr lang="ru-RU" sz="2000" b="1" i="1" smtClean="0"/>
            </a:br>
            <a:r>
              <a:rPr lang="ru-RU" sz="2000" b="1" i="1" smtClean="0"/>
              <a:t>КУЛЬТУРА И КОНЦЕПЦИЯ ТЕЛА</a:t>
            </a:r>
            <a:endParaRPr lang="ru-RU" sz="2000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/>
          <a:lstStyle/>
          <a:p>
            <a:r>
              <a:rPr lang="ru-RU" sz="2000" dirty="0" smtClean="0"/>
              <a:t>Культуры различаются по своему взгляду на человеческое тело. </a:t>
            </a:r>
          </a:p>
          <a:p>
            <a:r>
              <a:rPr lang="ru-RU" sz="2000" dirty="0" smtClean="0"/>
              <a:t>Концепции человеческого тела влияют на то, как люди разных культур относятся к здоровью и болезни, лечению и даже к различным типам заболеваний.</a:t>
            </a:r>
          </a:p>
          <a:p>
            <a:r>
              <a:rPr lang="ru-RU" sz="2000" b="1" i="1" dirty="0" smtClean="0"/>
              <a:t>Концепции тела на основании баланса сил</a:t>
            </a:r>
          </a:p>
          <a:p>
            <a:r>
              <a:rPr lang="ru-RU" sz="2000" dirty="0" smtClean="0"/>
              <a:t>Мак-Лэчлан (1997) отметил, что для концепции тела разных культур характерна метафоричность. </a:t>
            </a:r>
          </a:p>
          <a:p>
            <a:r>
              <a:rPr lang="ru-RU" sz="2000" dirty="0" smtClean="0"/>
              <a:t>Наиболее распространенная концепция тела основана на понятии баланса и дисбаланса. </a:t>
            </a:r>
          </a:p>
          <a:p>
            <a:r>
              <a:rPr lang="ru-RU" sz="2000" dirty="0" smtClean="0"/>
              <a:t>Различные системы тела в балансе друг с другом производят состояние здоровья или гармонии, а находясь в дисбалансе — состояние болезни</a:t>
            </a:r>
            <a:r>
              <a:rPr lang="ru-RU" sz="2400" dirty="0" smtClean="0"/>
              <a:t>.</a:t>
            </a:r>
          </a:p>
        </p:txBody>
      </p:sp>
      <p:pic>
        <p:nvPicPr>
          <p:cNvPr id="6148" name="Рисунок 4" descr="2-res-jpg-w233h254cx7cy1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2338" y="4638675"/>
            <a:ext cx="389572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dirty="0" smtClean="0"/>
              <a:t>Теория, выдвинутая Гиппократом и до сих пор влияющая на представления обитателей индустриально развитых стран о человеческом организме и болезнях, предполагает, что в человеческом теле есть четыре основных «сока»: кровь, флегма, желтая желчь и черная желчь. </a:t>
            </a:r>
          </a:p>
          <a:p>
            <a:r>
              <a:rPr lang="ru-RU" sz="2400" dirty="0" smtClean="0"/>
              <a:t>Слишком большое или слишком маленькое количество каждого из них выводит тело из состояния баланса, что приводит к болезни.</a:t>
            </a:r>
          </a:p>
          <a:p>
            <a:r>
              <a:rPr lang="ru-RU" sz="2400" dirty="0" smtClean="0"/>
              <a:t> Производные этих терминов — сангвиник, флегматик, холерик и меланхолик — широко используются в медицинских кругах до сих пор.</a:t>
            </a:r>
          </a:p>
        </p:txBody>
      </p:sp>
      <p:sp>
        <p:nvSpPr>
          <p:cNvPr id="7171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500063"/>
            <a:ext cx="3008313" cy="4143375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7172" name="Picture 4" descr="C:\Users\BOSS\Pictures\18330Гиппократ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285750"/>
            <a:ext cx="3071813" cy="4500563"/>
          </a:xfr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>
            <a:normAutofit fontScale="90000"/>
          </a:bodyPr>
          <a:lstStyle/>
          <a:p>
            <a:r>
              <a:rPr lang="en-US" sz="2800" b="1" i="1" smtClean="0"/>
              <a:t/>
            </a:r>
            <a:br>
              <a:rPr lang="en-US" sz="2800" b="1" i="1" smtClean="0"/>
            </a:br>
            <a:r>
              <a:rPr lang="ru-RU" sz="2800" b="1" i="1" smtClean="0"/>
              <a:t>Восприятие полноты и веса тела</a:t>
            </a:r>
            <a:r>
              <a:rPr lang="ru-RU" b="1" i="1" smtClean="0"/>
              <a:t/>
            </a:r>
            <a:br>
              <a:rPr lang="ru-RU" b="1" i="1" smtClean="0"/>
            </a:br>
            <a:endParaRPr lang="ru-RU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/>
          <a:lstStyle/>
          <a:p>
            <a:r>
              <a:rPr lang="ru-RU" sz="2400" smtClean="0"/>
              <a:t>Социальные и культурные факторы влияют на восприятие полноты тела, а оно, в свою очередь, связано с представлением о здоровье. </a:t>
            </a:r>
            <a:endParaRPr lang="en-US" sz="2400" smtClean="0"/>
          </a:p>
          <a:p>
            <a:r>
              <a:rPr lang="ru-RU" sz="2400" smtClean="0"/>
              <a:t>Исследования выявили обратную зависимость между социальным положением и весом тела во многих американских и европейских культурах: представители высших слоев общества обычно имеют более низкий вес тела, чем люди из низших социальных классов.</a:t>
            </a:r>
          </a:p>
          <a:p>
            <a:r>
              <a:rPr lang="ru-RU" sz="2400" smtClean="0"/>
              <a:t>Прямо противоположная зависимость отмечена </a:t>
            </a:r>
            <a:r>
              <a:rPr lang="ru-RU" sz="2400" b="1" smtClean="0"/>
              <a:t>в </a:t>
            </a:r>
            <a:r>
              <a:rPr lang="ru-RU" sz="2400" smtClean="0"/>
              <a:t>других культурах. </a:t>
            </a:r>
          </a:p>
          <a:p>
            <a:r>
              <a:rPr lang="ru-RU" sz="2400" smtClean="0"/>
              <a:t>Чем дольше иммигранты живут в странах с традиционной западной культурой, тем стройнее они становятся.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i="1" smtClean="0"/>
              <a:t/>
            </a:r>
            <a:br>
              <a:rPr lang="ru-RU" sz="1800" i="1" smtClean="0"/>
            </a:br>
            <a:r>
              <a:rPr lang="ru-RU" sz="1800" i="1" smtClean="0"/>
              <a:t>Здоровье и социально-экономический статус</a:t>
            </a:r>
            <a:br>
              <a:rPr lang="ru-RU" sz="1800" i="1" smtClean="0"/>
            </a:br>
            <a:endParaRPr lang="ru-RU" sz="1800" smtClean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568950" cy="5853113"/>
          </a:xfrm>
        </p:spPr>
        <p:txBody>
          <a:bodyPr>
            <a:normAutofit lnSpcReduction="10000"/>
          </a:bodyPr>
          <a:lstStyle/>
          <a:p>
            <a:r>
              <a:rPr lang="ru-RU" sz="2000" smtClean="0"/>
              <a:t>Адлер (1994) выяснила, что социально-экономический статус человека тесно связан с состоянием его здоровья, т. е. люди высокого социально-экономического статуса имеют более крепкое здоровье, чем люди с более низким социально-экономическим статусом. </a:t>
            </a:r>
          </a:p>
          <a:p>
            <a:r>
              <a:rPr lang="ru-RU" sz="2000" smtClean="0"/>
              <a:t>Эта закономерность справедлива не только для уровня смертности, но и для всех изученных болезней. </a:t>
            </a:r>
          </a:p>
          <a:p>
            <a:r>
              <a:rPr lang="ru-RU" sz="2000" smtClean="0"/>
              <a:t>Однако исследования не смогли объяснить точный механизм возникновения связи между состоянием здоровья и социально-экономическим статусом. </a:t>
            </a:r>
          </a:p>
          <a:p>
            <a:r>
              <a:rPr lang="ru-RU" sz="2000" smtClean="0"/>
              <a:t>Кроме того, психологические характеристики, такие как депрессия, враждебность, стресс, связанный с положением в иерархии, могут объяснить влияние социально-экономического статуса на здоровье.</a:t>
            </a:r>
          </a:p>
          <a:p>
            <a:pPr>
              <a:buFont typeface="Arial" charset="0"/>
              <a:buNone/>
            </a:pPr>
            <a:r>
              <a:rPr lang="ru-RU" sz="2000" smtClean="0"/>
              <a:t/>
            </a:r>
            <a:br>
              <a:rPr lang="ru-RU" sz="2000" smtClean="0"/>
            </a:br>
            <a:endParaRPr lang="ru-RU" sz="2000" smtClean="0"/>
          </a:p>
        </p:txBody>
      </p:sp>
      <p:sp>
        <p:nvSpPr>
          <p:cNvPr id="14340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4341" name="Рисунок 3" descr="45205_168417683315945_1984049626_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143000"/>
            <a:ext cx="32861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Содержимое 4" descr="XFNCAPTLRANCAP1S086CA3TOE2BCA33PMOVCA4T1EMPCAYELEJJCAS3IF7YCAOKLGXQCADBD05TCA2W9JNWCACMXRL7CADEISL6CAGLQU8DCA7UDIOGCACBTDIMCAYEV0FACATZ4GR6CAMAXT5MCAVVD14X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1600200"/>
            <a:ext cx="3786187" cy="4525963"/>
          </a:xfrm>
        </p:spPr>
      </p:pic>
      <p:sp>
        <p:nvSpPr>
          <p:cNvPr id="1638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>
            <a:normAutofit fontScale="90000"/>
          </a:bodyPr>
          <a:lstStyle/>
          <a:p>
            <a:r>
              <a:rPr lang="ru-RU" sz="2800" b="1" i="1" smtClean="0"/>
              <a:t/>
            </a:r>
            <a:br>
              <a:rPr lang="ru-RU" sz="2800" b="1" i="1" smtClean="0"/>
            </a:br>
            <a:r>
              <a:rPr lang="ru-RU" sz="2800" b="1" i="1" smtClean="0"/>
              <a:t>Социальные связи и смертность</a:t>
            </a:r>
            <a:r>
              <a:rPr lang="ru-RU" b="1" i="1" smtClean="0"/>
              <a:t/>
            </a:r>
            <a:br>
              <a:rPr lang="ru-RU" b="1" i="1" smtClean="0"/>
            </a:br>
            <a:endParaRPr lang="ru-RU" smtClean="0"/>
          </a:p>
        </p:txBody>
      </p:sp>
      <p:sp>
        <p:nvSpPr>
          <p:cNvPr id="16388" name="Прямоугольник 7"/>
          <p:cNvSpPr>
            <a:spLocks noChangeArrowheads="1"/>
          </p:cNvSpPr>
          <p:nvPr/>
        </p:nvSpPr>
        <p:spPr bwMode="auto">
          <a:xfrm>
            <a:off x="4286250" y="890588"/>
            <a:ext cx="4857750" cy="593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Одно из самых известных исследований в этой области проводилось в графстве Аламеда в Калифорнии.</a:t>
            </a:r>
          </a:p>
          <a:p>
            <a:r>
              <a:rPr lang="ru-RU" sz="2000"/>
              <a:t> Исследователи опросили 7000 человек об их общественных связях; окончательные данные касались 4725 человек, так как некоторые люди выбыли из опроса. </a:t>
            </a:r>
          </a:p>
          <a:p>
            <a:r>
              <a:rPr lang="ru-RU" sz="2000"/>
              <a:t>За судьбой опрошенных людей следили в течение девяти лет. </a:t>
            </a:r>
          </a:p>
          <a:p>
            <a:r>
              <a:rPr lang="ru-RU" sz="2000"/>
              <a:t>Результаты были одинаковы для мужчин и для женщин: наиболее высокая смертность отмечена у людей с наименьшим количеством социальных связей, и наоборот, наиболее низкий уровень смертности оказался у людей с многочисленными социальными связями.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>
            <a:normAutofit fontScale="90000"/>
          </a:bodyPr>
          <a:lstStyle/>
          <a:p>
            <a:r>
              <a:rPr lang="ru-RU" sz="2400" b="1" i="1" smtClean="0"/>
              <a:t/>
            </a:r>
            <a:br>
              <a:rPr lang="ru-RU" sz="2400" b="1" i="1" smtClean="0"/>
            </a:br>
            <a:r>
              <a:rPr lang="ru-RU" sz="2400" b="1" i="1" smtClean="0"/>
              <a:t/>
            </a:r>
            <a:br>
              <a:rPr lang="ru-RU" sz="2400" b="1" i="1" smtClean="0"/>
            </a:br>
            <a:r>
              <a:rPr lang="ru-RU" sz="2400" b="1" i="1" smtClean="0"/>
              <a:t>Индивидуализм/коллективизм и кардиологические заболевания</a:t>
            </a:r>
            <a:r>
              <a:rPr lang="ru-RU" b="1" i="1" smtClean="0"/>
              <a:t/>
            </a:r>
            <a:br>
              <a:rPr lang="ru-RU" b="1" i="1" smtClean="0"/>
            </a:br>
            <a:endParaRPr lang="ru-RU" smtClean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ru-RU" sz="2000" smtClean="0"/>
              <a:t>Триандис изучал влияние фактора индивидуализма—коллективизма на возникновение сердечных заболеваний у 8 различных культурных групп. </a:t>
            </a:r>
          </a:p>
          <a:p>
            <a:r>
              <a:rPr lang="ru-RU" sz="2000" smtClean="0"/>
              <a:t>Евроамериканцы, больше всего приверженные индивидуализму, чаще всех страдали сердечными заболеваниями</a:t>
            </a:r>
          </a:p>
          <a:p>
            <a:r>
              <a:rPr lang="ru-RU" sz="2000" smtClean="0"/>
              <a:t> монахи-трапписты, не склонные к индивидуализму — реже всего.</a:t>
            </a:r>
          </a:p>
          <a:p>
            <a:r>
              <a:rPr lang="ru-RU" sz="2000" smtClean="0"/>
              <a:t>Результаты исследования нельзя считать достаточно показательными, поскольку эти две группы различаются по многим другим показателям (таким, как индустриализация, классовая принадлежность, стиль жизни). </a:t>
            </a:r>
          </a:p>
          <a:p>
            <a:r>
              <a:rPr lang="ru-RU" sz="2000" smtClean="0"/>
              <a:t>Но все же данные свидетельствуют в пользу потенциальной значимости социокультурных факторов для развития сердечных заболеваний</a:t>
            </a:r>
            <a:r>
              <a:rPr lang="ru-RU" sz="1800" smtClean="0"/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981</Words>
  <PresentationFormat>Экран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Лекция 8. Культура и физическое, психическое  здоровье</vt:lpstr>
      <vt:lpstr>Слайд 2</vt:lpstr>
      <vt:lpstr>Структура для исследования связей между культурными и индивидуальными уровнями феноменов здоровья (по Berry)</vt:lpstr>
      <vt:lpstr> КУЛЬТУРА И КОНЦЕПЦИЯ ТЕЛА</vt:lpstr>
      <vt:lpstr>Слайд 5</vt:lpstr>
      <vt:lpstr> Восприятие полноты и веса тела </vt:lpstr>
      <vt:lpstr> Здоровье и социально-экономический статус </vt:lpstr>
      <vt:lpstr> Социальные связи и смертность </vt:lpstr>
      <vt:lpstr>  Индивидуализм/коллективизм и кардиологические заболевания </vt:lpstr>
      <vt:lpstr>Данные исследования основных психических расстройств </vt:lpstr>
      <vt:lpstr>Шизофрения 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BOSS</dc:creator>
  <cp:lastModifiedBy>BOSS</cp:lastModifiedBy>
  <cp:revision>47</cp:revision>
  <dcterms:created xsi:type="dcterms:W3CDTF">2016-11-13T10:24:40Z</dcterms:created>
  <dcterms:modified xsi:type="dcterms:W3CDTF">2017-01-09T08:54:34Z</dcterms:modified>
</cp:coreProperties>
</file>